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4" r:id="rId3"/>
    <p:sldId id="355" r:id="rId4"/>
    <p:sldId id="356" r:id="rId5"/>
    <p:sldId id="357" r:id="rId6"/>
    <p:sldId id="358" r:id="rId7"/>
    <p:sldId id="353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9C8"/>
    <a:srgbClr val="33CC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48" autoAdjust="0"/>
    <p:restoredTop sz="94660"/>
  </p:normalViewPr>
  <p:slideViewPr>
    <p:cSldViewPr>
      <p:cViewPr varScale="1">
        <p:scale>
          <a:sx n="97" d="100"/>
          <a:sy n="97" d="100"/>
        </p:scale>
        <p:origin x="-47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DF58-8E86-474D-B51F-3699CD0B00A0}" type="datetimeFigureOut">
              <a:rPr lang="en-US" smtClean="0"/>
              <a:t>15.10.13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A77D6-480C-1F44-BE20-F89D2293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9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6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3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6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5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9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0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33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48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9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2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B5793-B951-489D-8656-02ED0D3C626C}" type="datetimeFigureOut">
              <a:rPr lang="ru-RU" smtClean="0"/>
              <a:t>15.10.13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C4D47-8295-432D-9179-3F3E1359E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facebook.com/sidorindmitriy" TargetMode="External"/><Relationship Id="rId5" Type="http://schemas.openxmlformats.org/officeDocument/2006/relationships/hyperlink" Target="http://www.reputationguru.ru" TargetMode="External"/><Relationship Id="rId6" Type="http://schemas.openxmlformats.org/officeDocument/2006/relationships/hyperlink" Target="http://www.facebook.com/DigitalGuruClub" TargetMode="External"/><Relationship Id="rId7" Type="http://schemas.openxmlformats.org/officeDocument/2006/relationships/hyperlink" Target="https://vk.com/sidorindmitry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facebook.com/sidorindmitriy" TargetMode="External"/><Relationship Id="rId5" Type="http://schemas.openxmlformats.org/officeDocument/2006/relationships/hyperlink" Target="http://www.reputationguru.ru" TargetMode="External"/><Relationship Id="rId6" Type="http://schemas.openxmlformats.org/officeDocument/2006/relationships/hyperlink" Target="http://www.facebook.com/DigitalGuruClub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6" y="4477443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2204864"/>
            <a:ext cx="475252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Мониторинг событий на примере политических деятелей и бизнеса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5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Palatino Linotype"/>
              <a:cs typeface="Palatino Linotype"/>
            </a:endParaRP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08104" y="1196752"/>
            <a:ext cx="604867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Сидорин Дмитрий </a:t>
            </a:r>
            <a:endParaRPr lang="en-US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http</a:t>
            </a:r>
            <a:r>
              <a:rPr lang="en-US" sz="1200" dirty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://www.facebook.com/</a:t>
            </a:r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sidorindmitriy</a:t>
            </a:r>
            <a:endParaRPr lang="ru-RU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5"/>
              </a:rPr>
              <a:t>www.reputationguru.ru</a:t>
            </a:r>
            <a:endParaRPr lang="en-US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200" dirty="0">
                <a:solidFill>
                  <a:srgbClr val="000000"/>
                </a:solidFill>
                <a:latin typeface="Palatino Linotype"/>
                <a:cs typeface="Palatino Linotype"/>
                <a:hlinkClick r:id="rId6"/>
              </a:rPr>
              <a:t>http://www.facebook.com/</a:t>
            </a:r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6"/>
              </a:rPr>
              <a:t>DigitalGuruClub</a:t>
            </a:r>
            <a:endParaRPr lang="en-US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200" dirty="0">
                <a:solidFill>
                  <a:srgbClr val="000000"/>
                </a:solidFill>
                <a:latin typeface="Palatino Linotype"/>
                <a:cs typeface="Palatino Linotype"/>
                <a:hlinkClick r:id="rId7"/>
              </a:rPr>
              <a:t>https://vk.com/</a:t>
            </a:r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7"/>
              </a:rPr>
              <a:t>sidorindmitry</a:t>
            </a:r>
            <a:endParaRPr lang="en-US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8730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79512" y="2924944"/>
            <a:ext cx="8784976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ьная выноска 2"/>
          <p:cNvSpPr/>
          <p:nvPr/>
        </p:nvSpPr>
        <p:spPr>
          <a:xfrm flipH="1">
            <a:off x="6516216" y="1268760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76256" y="164157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8 сентября - выборы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10317618" flipH="1">
            <a:off x="95276" y="3572280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6" y="393305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8 января – аудит репутации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 flipH="1">
            <a:off x="467544" y="1268760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99592" y="184482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Стратегия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rot="10335095" flipH="1">
            <a:off x="2530853" y="3567394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93962" y="400506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Команда из 7-8 человек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3419872" y="1268760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79912" y="1412776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Построение МК, посевы новостей, </a:t>
            </a:r>
            <a:r>
              <a:rPr lang="en-US" dirty="0" smtClean="0">
                <a:latin typeface="Palatino Linotype"/>
                <a:cs typeface="Palatino Linotype"/>
              </a:rPr>
              <a:t>SERM</a:t>
            </a:r>
            <a:endParaRPr lang="ru-RU" dirty="0" smtClean="0">
              <a:latin typeface="Palatino Linotype"/>
              <a:cs typeface="Palatino Linotype"/>
            </a:endParaRP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 rot="10335095" flipH="1">
            <a:off x="4907117" y="3567394"/>
            <a:ext cx="2160240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14243" y="3751873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Знание «врага», его сил и территории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7308304" y="3429000"/>
            <a:ext cx="1440160" cy="151216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740352" y="393305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???</a:t>
            </a:r>
          </a:p>
          <a:p>
            <a:endParaRPr lang="en-US" dirty="0">
              <a:latin typeface="Palatino Linotype"/>
              <a:cs typeface="Palatino Linotype"/>
            </a:endParaRPr>
          </a:p>
        </p:txBody>
      </p:sp>
      <p:pic>
        <p:nvPicPr>
          <p:cNvPr id="19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37017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0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63888" y="5486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Аналитика прошлого</a:t>
            </a:r>
            <a:endParaRPr lang="en-US" sz="2400" dirty="0">
              <a:latin typeface="Palatino Linotype"/>
              <a:cs typeface="Palatino Linotype"/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1484784"/>
            <a:ext cx="5868737" cy="2030387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24" y="3789040"/>
            <a:ext cx="5923760" cy="2088232"/>
          </a:xfrm>
          <a:prstGeom prst="rect">
            <a:avLst/>
          </a:prstGeom>
        </p:spPr>
      </p:pic>
      <p:pic>
        <p:nvPicPr>
          <p:cNvPr id="21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15528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0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63888" y="5486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Коррупция в </a:t>
            </a:r>
            <a:r>
              <a:rPr lang="ru-RU" sz="2400" dirty="0" err="1" smtClean="0">
                <a:latin typeface="Palatino Linotype"/>
                <a:cs typeface="Palatino Linotype"/>
              </a:rPr>
              <a:t>поитике</a:t>
            </a:r>
            <a:endParaRPr lang="en-US" sz="2400" dirty="0">
              <a:latin typeface="Palatino Linotype"/>
              <a:cs typeface="Palatino Linotype"/>
            </a:endParaRPr>
          </a:p>
        </p:txBody>
      </p:sp>
      <p:pic>
        <p:nvPicPr>
          <p:cNvPr id="21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15528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44000" cy="3078000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3419872" y="1556792"/>
            <a:ext cx="2520280" cy="136815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07904" y="1700815"/>
            <a:ext cx="2880320" cy="705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7 лет тюрьмы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rot="10800000">
            <a:off x="1835696" y="4653136"/>
            <a:ext cx="2520280" cy="136815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67744" y="5013184"/>
            <a:ext cx="1800200" cy="489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Коррупция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31568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ьная выноска 15"/>
          <p:cNvSpPr/>
          <p:nvPr/>
        </p:nvSpPr>
        <p:spPr>
          <a:xfrm rot="4067544" flipH="1">
            <a:off x="6862743" y="568111"/>
            <a:ext cx="1564890" cy="226666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63888" y="5486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Эфир на ТВ</a:t>
            </a:r>
            <a:endParaRPr lang="en-US" sz="2400" dirty="0">
              <a:latin typeface="Palatino Linotype"/>
              <a:cs typeface="Palatino Linotype"/>
            </a:endParaRPr>
          </a:p>
        </p:txBody>
      </p:sp>
      <p:pic>
        <p:nvPicPr>
          <p:cNvPr id="21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15528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24744"/>
            <a:ext cx="6156176" cy="244957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236296" y="1412776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Спрос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00" y="3645024"/>
            <a:ext cx="6494175" cy="220708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 rot="4067544" flipH="1">
            <a:off x="7016558" y="2584335"/>
            <a:ext cx="1564890" cy="226666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236296" y="3212976"/>
            <a:ext cx="2232248" cy="705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Постинг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52839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085184"/>
            <a:ext cx="2592288" cy="1464403"/>
          </a:xfrm>
          <a:prstGeom prst="rect">
            <a:avLst/>
          </a:prstGeom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179512" y="1052736"/>
            <a:ext cx="8784976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5576" y="1628800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10-00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5200"/>
            <a:ext cx="9144000" cy="238094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60848"/>
            <a:ext cx="3195464" cy="832046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411760" y="1628800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10-30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492896"/>
            <a:ext cx="3492624" cy="3668976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788024" y="1628800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11-</a:t>
            </a:r>
            <a:r>
              <a:rPr lang="ru-RU" sz="2000" dirty="0">
                <a:solidFill>
                  <a:srgbClr val="000000"/>
                </a:solidFill>
                <a:latin typeface="Palatino Linotype"/>
                <a:cs typeface="Palatino Linotype"/>
              </a:rPr>
              <a:t>0</a:t>
            </a:r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0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492896"/>
            <a:ext cx="2471697" cy="25202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132856"/>
            <a:ext cx="5563344" cy="4481222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876256" y="1628800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12-</a:t>
            </a:r>
            <a:r>
              <a:rPr lang="ru-RU" sz="2000" dirty="0">
                <a:solidFill>
                  <a:srgbClr val="000000"/>
                </a:solidFill>
                <a:latin typeface="Palatino Linotype"/>
                <a:cs typeface="Palatino Linotype"/>
              </a:rPr>
              <a:t>0</a:t>
            </a:r>
            <a:r>
              <a:rPr lang="ru-RU" sz="20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0</a:t>
            </a:r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71" y="2033540"/>
            <a:ext cx="9144000" cy="485184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2204864"/>
            <a:ext cx="4695428" cy="45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Temp\Dropbox\Work\Digital Guru\Reputation Guru презентация PowerPoint паттерн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 b="191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07904" y="1340768"/>
            <a:ext cx="604867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Сидорин Дмитрий </a:t>
            </a:r>
            <a:endParaRPr lang="en-US" sz="16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http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://www.facebook.com/</a:t>
            </a:r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4"/>
              </a:rPr>
              <a:t>sidorindmitriy</a:t>
            </a:r>
            <a:endParaRPr lang="ru-RU" sz="16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5"/>
              </a:rPr>
              <a:t>www.reputationguru.ru</a:t>
            </a:r>
            <a:endParaRPr lang="en-US" sz="16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  <a:hlinkClick r:id="rId6"/>
              </a:rPr>
              <a:t>http://www.facebook.com/</a:t>
            </a:r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  <a:hlinkClick r:id="rId6"/>
              </a:rPr>
              <a:t>DigitalGuruClub</a:t>
            </a:r>
            <a:endParaRPr lang="en-US" sz="16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0316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332656"/>
            <a:ext cx="1584176" cy="15841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9087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 Linotype"/>
                <a:cs typeface="Palatino Linotype"/>
              </a:rPr>
              <a:t>ORM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16832"/>
            <a:ext cx="2232248" cy="3888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3212976"/>
            <a:ext cx="2088232" cy="3168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3212976"/>
            <a:ext cx="1944216" cy="3168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77001" y="1916832"/>
            <a:ext cx="2232248" cy="3888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1520" y="198884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Мониторинг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321297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Ответы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321297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Посевы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19888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 Linotype"/>
                <a:cs typeface="Palatino Linotype"/>
              </a:rPr>
              <a:t>SERM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492896"/>
            <a:ext cx="20882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alatino Linotype"/>
                <a:cs typeface="Palatino Linotype"/>
              </a:rPr>
              <a:t>Технология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Palatino Linotype"/>
                <a:cs typeface="Palatino Linotype"/>
              </a:rPr>
              <a:t>Полнота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Palatino Linotype"/>
                <a:cs typeface="Palatino Linotype"/>
              </a:rPr>
              <a:t>Скорость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Тональности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Теги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Фон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Люди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Аналитика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Консалтинг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Боты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Вес высказывания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Конкурентный анализ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Продажи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Поисковики/регионы</a:t>
            </a:r>
          </a:p>
          <a:p>
            <a:endParaRPr lang="en-US" sz="1400" dirty="0">
              <a:latin typeface="Palatino Linotype"/>
              <a:cs typeface="Palatino Linoty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3717032"/>
            <a:ext cx="22322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alatino Linotype"/>
                <a:cs typeface="Palatino Linotype"/>
              </a:rPr>
              <a:t>Ответы на негатив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Ответы на позитив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Адвокаты бренда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Боты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Оборона/Атака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Веса высказываний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Риск менеджмент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Лидеры мнений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Юридическое решение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Психология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Служба безопасности</a:t>
            </a:r>
            <a:endParaRPr lang="en-US" sz="1400" dirty="0">
              <a:latin typeface="Palatino Linotype"/>
              <a:cs typeface="Palatino Linoty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3717032"/>
            <a:ext cx="20162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Palatino Linotype"/>
                <a:cs typeface="Palatino Linotype"/>
              </a:rPr>
              <a:t>Event management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Генерация контента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Посев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Набор охвата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Вовлеченность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Создание групп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Развитие групп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Аналитика посевов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Покупка </a:t>
            </a:r>
            <a:r>
              <a:rPr lang="ru-RU" sz="1400" dirty="0" err="1" smtClean="0">
                <a:latin typeface="Palatino Linotype"/>
                <a:cs typeface="Palatino Linotype"/>
              </a:rPr>
              <a:t>лайков</a:t>
            </a:r>
            <a:endParaRPr lang="ru-RU" sz="1400" dirty="0" smtClean="0">
              <a:latin typeface="Palatino Linotype"/>
              <a:cs typeface="Palatino Linotype"/>
            </a:endParaRPr>
          </a:p>
          <a:p>
            <a:r>
              <a:rPr lang="ru-RU" sz="1400" dirty="0" smtClean="0">
                <a:latin typeface="Palatino Linotype"/>
                <a:cs typeface="Palatino Linotype"/>
              </a:rPr>
              <a:t>Покупка постов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Покупка сообществ</a:t>
            </a:r>
            <a:endParaRPr lang="en-US" sz="1400" dirty="0">
              <a:latin typeface="Palatino Linotype"/>
              <a:cs typeface="Palatino Linoty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8264" y="2492896"/>
            <a:ext cx="20162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alatino Linotype"/>
                <a:cs typeface="Palatino Linotype"/>
              </a:rPr>
              <a:t>Поисковая выдача</a:t>
            </a:r>
            <a:endParaRPr lang="en-US" sz="1400" dirty="0" smtClean="0">
              <a:latin typeface="Palatino Linotype"/>
              <a:cs typeface="Palatino Linotype"/>
            </a:endParaRPr>
          </a:p>
          <a:p>
            <a:r>
              <a:rPr lang="ru-RU" sz="1400" dirty="0" smtClean="0">
                <a:latin typeface="Palatino Linotype"/>
                <a:cs typeface="Palatino Linotype"/>
              </a:rPr>
              <a:t>Поисковые подсказки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Контекстная реклама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Яндекс </a:t>
            </a:r>
            <a:r>
              <a:rPr lang="ru-RU" sz="1400" dirty="0" err="1" smtClean="0">
                <a:latin typeface="Palatino Linotype"/>
                <a:cs typeface="Palatino Linotype"/>
              </a:rPr>
              <a:t>Маркет</a:t>
            </a:r>
            <a:endParaRPr lang="ru-RU" sz="1400" dirty="0" smtClean="0">
              <a:latin typeface="Palatino Linotype"/>
              <a:cs typeface="Palatino Linotype"/>
            </a:endParaRPr>
          </a:p>
          <a:p>
            <a:r>
              <a:rPr lang="ru-RU" sz="1400" dirty="0" smtClean="0">
                <a:latin typeface="Palatino Linotype"/>
                <a:cs typeface="Palatino Linotype"/>
              </a:rPr>
              <a:t>Яндекс Картинки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Яндекс Карты</a:t>
            </a:r>
          </a:p>
          <a:p>
            <a:r>
              <a:rPr lang="ru-RU" sz="1400" dirty="0" err="1" smtClean="0">
                <a:latin typeface="Palatino Linotype"/>
                <a:cs typeface="Palatino Linotype"/>
              </a:rPr>
              <a:t>Региональность</a:t>
            </a:r>
            <a:endParaRPr lang="ru-RU" sz="1400" dirty="0" smtClean="0">
              <a:latin typeface="Palatino Linotype"/>
              <a:cs typeface="Palatino Linotype"/>
            </a:endParaRPr>
          </a:p>
          <a:p>
            <a:r>
              <a:rPr lang="ru-RU" sz="1400" dirty="0" smtClean="0">
                <a:latin typeface="Palatino Linotype"/>
                <a:cs typeface="Palatino Linotype"/>
              </a:rPr>
              <a:t>Создание площадок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Покупка статей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Википедия</a:t>
            </a:r>
          </a:p>
          <a:p>
            <a:r>
              <a:rPr lang="ru-RU" sz="1400" dirty="0" smtClean="0">
                <a:latin typeface="Palatino Linotype"/>
                <a:cs typeface="Palatino Linotype"/>
              </a:rPr>
              <a:t>Работяга и другие</a:t>
            </a:r>
          </a:p>
          <a:p>
            <a:r>
              <a:rPr lang="en-US" sz="1400" dirty="0" smtClean="0">
                <a:latin typeface="Palatino Linotype"/>
                <a:cs typeface="Palatino Linotype"/>
              </a:rPr>
              <a:t>CTR </a:t>
            </a:r>
            <a:r>
              <a:rPr lang="ru-RU" sz="1400" dirty="0" smtClean="0">
                <a:latin typeface="Palatino Linotype"/>
                <a:cs typeface="Palatino Linotype"/>
              </a:rPr>
              <a:t>в выдаче</a:t>
            </a:r>
          </a:p>
          <a:p>
            <a:r>
              <a:rPr lang="ru-RU" sz="1400" dirty="0" err="1" smtClean="0">
                <a:latin typeface="Palatino Linotype"/>
                <a:cs typeface="Palatino Linotype"/>
              </a:rPr>
              <a:t>Сниппеты</a:t>
            </a:r>
            <a:r>
              <a:rPr lang="ru-RU" sz="1400" dirty="0" smtClean="0">
                <a:latin typeface="Palatino Linotype"/>
                <a:cs typeface="Palatino Linotype"/>
              </a:rPr>
              <a:t> и </a:t>
            </a:r>
            <a:r>
              <a:rPr lang="ru-RU" sz="1400" dirty="0" err="1" smtClean="0">
                <a:latin typeface="Palatino Linotype"/>
                <a:cs typeface="Palatino Linotype"/>
              </a:rPr>
              <a:t>тайтлы</a:t>
            </a:r>
            <a:endParaRPr lang="ru-RU" sz="1400" dirty="0" smtClean="0">
              <a:latin typeface="Palatino Linotype"/>
              <a:cs typeface="Palatino Linotype"/>
            </a:endParaRPr>
          </a:p>
          <a:p>
            <a:r>
              <a:rPr lang="ru-RU" sz="1400" dirty="0" smtClean="0">
                <a:latin typeface="Palatino Linotype"/>
                <a:cs typeface="Palatino Linotype"/>
              </a:rPr>
              <a:t>Покупка ссылок</a:t>
            </a:r>
          </a:p>
          <a:p>
            <a:endParaRPr lang="ru-RU" sz="1400" dirty="0" smtClean="0">
              <a:latin typeface="Palatino Linotype"/>
              <a:cs typeface="Palatino Linotype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9904653">
            <a:off x="2574448" y="1235637"/>
            <a:ext cx="1203212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7111052">
            <a:off x="3264709" y="2163912"/>
            <a:ext cx="1275628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3792512">
            <a:off x="4798961" y="2164185"/>
            <a:ext cx="1275628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316680">
            <a:off x="5510980" y="1269903"/>
            <a:ext cx="1275628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453336"/>
            <a:ext cx="8856984" cy="404664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491880" y="638838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Технология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107504" y="4293096"/>
            <a:ext cx="2376264" cy="2088232"/>
          </a:xfrm>
          <a:prstGeom prst="up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>
            <a:off x="2483768" y="5589240"/>
            <a:ext cx="2160240" cy="792088"/>
          </a:xfrm>
          <a:prstGeom prst="up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>
            <a:off x="4716016" y="4869160"/>
            <a:ext cx="2160240" cy="1512168"/>
          </a:xfrm>
          <a:prstGeom prst="up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>
            <a:off x="6804248" y="3573016"/>
            <a:ext cx="2339752" cy="2808312"/>
          </a:xfrm>
          <a:prstGeom prst="up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 rot="10800000" flipV="1">
            <a:off x="755575" y="6093296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Поиск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Тональности</a:t>
            </a:r>
          </a:p>
          <a:p>
            <a:r>
              <a:rPr lang="ru-RU" sz="12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Минусовка</a:t>
            </a:r>
            <a:endParaRPr lang="ru-RU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Аналитика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Веса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10800000" flipV="1">
            <a:off x="7452320" y="6021287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Ссылки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CTR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Позиции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Контекст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Подсказки</a:t>
            </a:r>
          </a:p>
          <a:p>
            <a:r>
              <a:rPr lang="ru-RU" sz="12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Маркет</a:t>
            </a:r>
            <a:endParaRPr lang="ru-RU" sz="12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Генераторы сайтов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 rot="10800000" flipV="1">
            <a:off x="5220072" y="6093296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Лайки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Авторизация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Постинг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0800000" flipV="1">
            <a:off x="2987824" y="6093296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Автоответы</a:t>
            </a:r>
          </a:p>
        </p:txBody>
      </p:sp>
    </p:spTree>
    <p:extLst>
      <p:ext uri="{BB962C8B-B14F-4D97-AF65-F5344CB8AC3E}">
        <p14:creationId xmlns:p14="http://schemas.microsoft.com/office/powerpoint/2010/main" val="54864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 animBg="1"/>
      <p:bldP spid="9" grpId="0" animBg="1"/>
      <p:bldP spid="10" grpId="0" animBg="1"/>
      <p:bldP spid="11" grpId="0" animBg="1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6" grpId="0" animBg="1"/>
      <p:bldP spid="21" grpId="0" animBg="1"/>
      <p:bldP spid="22" grpId="0" animBg="1"/>
      <p:bldP spid="23" grpId="0" animBg="1"/>
      <p:bldP spid="7" grpId="0" animBg="1"/>
      <p:bldP spid="25" grpId="0"/>
      <p:bldP spid="8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37017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772816"/>
            <a:ext cx="2088232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31840" y="188721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Инициация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3861048"/>
            <a:ext cx="2088232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91880" y="40050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Ответ</a:t>
            </a:r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90872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Определит поле боя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476672"/>
            <a:ext cx="86409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Форум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404664"/>
            <a:ext cx="57606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Блог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4766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Palatino Linotype"/>
                <a:cs typeface="Palatino Linotype"/>
              </a:rPr>
              <a:t>Facebook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1720" y="9087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Гостевая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080" y="9087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latin typeface="Palatino Linotype"/>
                <a:cs typeface="Palatino Linotype"/>
              </a:rPr>
              <a:t>Инстаграм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5616" y="191683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Определит механику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14847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Модератор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9888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Подмога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584" y="249289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Лайки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168" y="191683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Определит охват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Начальный охват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4328" y="19888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Потенциал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6176" y="25649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Выход в СМИ и </a:t>
            </a:r>
            <a:r>
              <a:rPr lang="en-US" sz="1200" dirty="0" smtClean="0">
                <a:latin typeface="Palatino Linotype"/>
                <a:cs typeface="Palatino Linotype"/>
              </a:rPr>
              <a:t>SERP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71800" y="27089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Автор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27089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Текст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3808" y="48691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Автор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4008" y="48691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/>
                <a:cs typeface="Palatino Linotype"/>
              </a:rPr>
              <a:t>Текст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1600" y="400506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Выбор бойца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608" y="3501008"/>
            <a:ext cx="115212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Пол/возраст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775" y="4005064"/>
            <a:ext cx="115212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Кол-во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3608" y="4509120"/>
            <a:ext cx="115212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Авторитет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4128" y="400506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Определит тематику/стиль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6136" y="357301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Объект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92280" y="378904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Агрессия/извинения</a:t>
            </a:r>
            <a:endParaRPr lang="en-US" sz="1200" dirty="0">
              <a:latin typeface="Palatino Linotype"/>
              <a:cs typeface="Palatino Linotype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995936" y="11967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8" idx="3"/>
          </p:cNvCxnSpPr>
          <p:nvPr/>
        </p:nvCxnSpPr>
        <p:spPr>
          <a:xfrm flipH="1">
            <a:off x="2123728" y="2132856"/>
            <a:ext cx="792088" cy="14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292080" y="213285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995936" y="2636912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123728" y="414908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220072" y="414908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Стрелка вниз 47"/>
          <p:cNvSpPr/>
          <p:nvPr/>
        </p:nvSpPr>
        <p:spPr>
          <a:xfrm>
            <a:off x="3707904" y="4941168"/>
            <a:ext cx="792088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лыбающееся лицо 48"/>
          <p:cNvSpPr/>
          <p:nvPr/>
        </p:nvSpPr>
        <p:spPr>
          <a:xfrm>
            <a:off x="3635896" y="5949280"/>
            <a:ext cx="936104" cy="83671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мка 49"/>
          <p:cNvSpPr/>
          <p:nvPr/>
        </p:nvSpPr>
        <p:spPr>
          <a:xfrm>
            <a:off x="5868144" y="1268760"/>
            <a:ext cx="1440160" cy="57606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32-конечная звезда 50"/>
          <p:cNvSpPr/>
          <p:nvPr/>
        </p:nvSpPr>
        <p:spPr>
          <a:xfrm>
            <a:off x="1763688" y="2564904"/>
            <a:ext cx="2088232" cy="1080120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Лидер мнений</a:t>
            </a:r>
            <a:endParaRPr lang="ru-RU" dirty="0"/>
          </a:p>
        </p:txBody>
      </p:sp>
      <p:sp>
        <p:nvSpPr>
          <p:cNvPr id="54" name="32-конечная звезда 53"/>
          <p:cNvSpPr/>
          <p:nvPr/>
        </p:nvSpPr>
        <p:spPr>
          <a:xfrm>
            <a:off x="1835696" y="4653136"/>
            <a:ext cx="2016224" cy="1080120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Адвокат бренда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4788024" y="299695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Бренд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1571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Бренд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57" name="Рамка 56"/>
          <p:cNvSpPr/>
          <p:nvPr/>
        </p:nvSpPr>
        <p:spPr>
          <a:xfrm>
            <a:off x="827584" y="4437112"/>
            <a:ext cx="1296144" cy="43204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Молния 51"/>
          <p:cNvSpPr/>
          <p:nvPr/>
        </p:nvSpPr>
        <p:spPr>
          <a:xfrm>
            <a:off x="7380312" y="2276872"/>
            <a:ext cx="504056" cy="648072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Молния 58"/>
          <p:cNvSpPr/>
          <p:nvPr/>
        </p:nvSpPr>
        <p:spPr>
          <a:xfrm>
            <a:off x="7884368" y="2276872"/>
            <a:ext cx="504056" cy="648072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Молния 59"/>
          <p:cNvSpPr/>
          <p:nvPr/>
        </p:nvSpPr>
        <p:spPr>
          <a:xfrm>
            <a:off x="8388424" y="2276872"/>
            <a:ext cx="504056" cy="648072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7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48" grpId="0" animBg="1"/>
      <p:bldP spid="49" grpId="0" animBg="1"/>
      <p:bldP spid="50" grpId="0" animBg="1"/>
      <p:bldP spid="51" grpId="0" animBg="1"/>
      <p:bldP spid="54" grpId="0" animBg="1"/>
      <p:bldP spid="55" grpId="1"/>
      <p:bldP spid="56" grpId="1"/>
      <p:bldP spid="57" grpId="0" animBg="1"/>
      <p:bldP spid="52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340768"/>
            <a:ext cx="5904656" cy="5232415"/>
          </a:xfrm>
          <a:prstGeom prst="rect">
            <a:avLst/>
          </a:prstGeom>
        </p:spPr>
      </p:pic>
      <p:sp>
        <p:nvSpPr>
          <p:cNvPr id="17" name="Овальная выноска 16"/>
          <p:cNvSpPr/>
          <p:nvPr/>
        </p:nvSpPr>
        <p:spPr>
          <a:xfrm rot="15480878" flipH="1">
            <a:off x="214110" y="1379412"/>
            <a:ext cx="1575118" cy="1665294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67544" y="1844824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Группа </a:t>
            </a:r>
            <a:r>
              <a:rPr lang="ru-RU" sz="1200" dirty="0" err="1" smtClean="0">
                <a:latin typeface="Palatino Linotype"/>
                <a:cs typeface="Palatino Linotype"/>
              </a:rPr>
              <a:t>Вконтакте</a:t>
            </a:r>
            <a:r>
              <a:rPr lang="ru-RU" sz="1200" dirty="0" smtClean="0">
                <a:latin typeface="Palatino Linotype"/>
                <a:cs typeface="Palatino Linotype"/>
              </a:rPr>
              <a:t>, приличный охват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 rot="3323361" flipH="1">
            <a:off x="4284974" y="-7978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427984" y="54868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Против кого?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 rot="5738145" flipH="1">
            <a:off x="6562683" y="2891580"/>
            <a:ext cx="1575118" cy="1665294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816117" y="335699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Кто атакует?</a:t>
            </a:r>
          </a:p>
          <a:p>
            <a:r>
              <a:rPr lang="ru-RU" sz="1200" dirty="0" smtClean="0">
                <a:latin typeface="Palatino Linotype"/>
                <a:cs typeface="Palatino Linotype"/>
              </a:rPr>
              <a:t>Максим </a:t>
            </a:r>
            <a:r>
              <a:rPr lang="ru-RU" sz="1200" dirty="0" err="1" smtClean="0">
                <a:latin typeface="Palatino Linotype"/>
                <a:cs typeface="Palatino Linotype"/>
              </a:rPr>
              <a:t>Богуш</a:t>
            </a:r>
            <a:r>
              <a:rPr lang="ru-RU" sz="1200" dirty="0" smtClean="0">
                <a:latin typeface="Palatino Linotype"/>
                <a:cs typeface="Palatino Linotype"/>
              </a:rPr>
              <a:t>?</a:t>
            </a:r>
            <a:endParaRPr lang="en-US" sz="12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72183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84784"/>
            <a:ext cx="6570462" cy="4742160"/>
          </a:xfrm>
          <a:prstGeom prst="rect">
            <a:avLst/>
          </a:prstGeom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 rot="15480878" flipH="1">
            <a:off x="275396" y="1610855"/>
            <a:ext cx="1053565" cy="134599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3528" y="198884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Нашел зацепку!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 rot="3323361" flipH="1">
            <a:off x="4284974" y="-7978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644008" y="54868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Ответ!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 rot="5738145" flipH="1">
            <a:off x="7836941" y="1969467"/>
            <a:ext cx="1170712" cy="133489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028384" y="249289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Вдвоем!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 rot="7390885" flipH="1">
            <a:off x="7935402" y="4772090"/>
            <a:ext cx="1000293" cy="103884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991872" y="515719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28 </a:t>
            </a:r>
            <a:r>
              <a:rPr lang="ru-RU" sz="1200" dirty="0" err="1" smtClean="0">
                <a:latin typeface="Palatino Linotype"/>
                <a:cs typeface="Palatino Linotype"/>
              </a:rPr>
              <a:t>лайков</a:t>
            </a:r>
            <a:r>
              <a:rPr lang="ru-RU" sz="1200" dirty="0" smtClean="0">
                <a:latin typeface="Palatino Linotype"/>
                <a:cs typeface="Palatino Linotype"/>
              </a:rPr>
              <a:t>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rot="15480878" flipH="1">
            <a:off x="201903" y="5355081"/>
            <a:ext cx="983844" cy="126040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3528" y="580526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Адвокат!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 rot="3323361" flipH="1">
            <a:off x="3780918" y="2224270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067944" y="267930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Максим, выходи!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 rot="5813132" flipH="1">
            <a:off x="4327522" y="3752594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39426">
            <a:off x="4502601" y="422767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Кто там есть в </a:t>
            </a:r>
            <a:r>
              <a:rPr lang="en-US" sz="1200" dirty="0" smtClean="0">
                <a:latin typeface="Palatino Linotype"/>
                <a:cs typeface="Palatino Linotype"/>
              </a:rPr>
              <a:t>HF?</a:t>
            </a:r>
            <a:r>
              <a:rPr lang="ru-RU" sz="1200" dirty="0" smtClean="0">
                <a:latin typeface="Palatino Linotype"/>
                <a:cs typeface="Palatino Linotype"/>
              </a:rPr>
              <a:t>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 rot="7390885" flipH="1">
            <a:off x="6508497" y="5635712"/>
            <a:ext cx="1000293" cy="103884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660232" y="603232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Выкуси!</a:t>
            </a:r>
            <a:endParaRPr lang="en-US" sz="12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8993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 animBg="1"/>
      <p:bldP spid="23" grpId="0"/>
      <p:bldP spid="24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8" grpId="0"/>
      <p:bldP spid="19" grpId="0" animBg="1"/>
      <p:bldP spid="20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140968"/>
            <a:ext cx="7272808" cy="216319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84784"/>
            <a:ext cx="6444208" cy="1190211"/>
          </a:xfrm>
          <a:prstGeom prst="rect">
            <a:avLst/>
          </a:prstGeom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 rot="15480878" flipH="1">
            <a:off x="275396" y="1610855"/>
            <a:ext cx="1053565" cy="134599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95536" y="20608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Читайте других!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 rot="3323361" flipH="1">
            <a:off x="4284974" y="-7978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644008" y="54868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Крик! 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 rot="5738145" flipH="1">
            <a:off x="7901129" y="1851605"/>
            <a:ext cx="980116" cy="106655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013860" y="220486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Не лидер!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 rot="7390885" flipH="1">
            <a:off x="8092672" y="3900479"/>
            <a:ext cx="1000293" cy="103884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172400" y="42210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32 лайка на двоих!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rot="17225056" flipH="1">
            <a:off x="226299" y="3966241"/>
            <a:ext cx="1025775" cy="136439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3528" y="429309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Антон классно шутит!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5517232"/>
            <a:ext cx="6552728" cy="1198492"/>
          </a:xfrm>
          <a:prstGeom prst="rect">
            <a:avLst/>
          </a:prstGeom>
        </p:spPr>
      </p:pic>
      <p:sp>
        <p:nvSpPr>
          <p:cNvPr id="18" name="Овальная выноска 17"/>
          <p:cNvSpPr/>
          <p:nvPr/>
        </p:nvSpPr>
        <p:spPr>
          <a:xfrm rot="7390885" flipH="1">
            <a:off x="7444601" y="5635711"/>
            <a:ext cx="1000293" cy="103884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524328" y="602128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Подмога!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 rot="7390885" flipH="1">
            <a:off x="1755968" y="5412647"/>
            <a:ext cx="1000293" cy="103884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907704" y="56612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Лидер мнений</a:t>
            </a:r>
            <a:r>
              <a:rPr lang="ru-RU" sz="1200" dirty="0">
                <a:latin typeface="Palatino Linotype"/>
                <a:cs typeface="Palatino Linotype"/>
              </a:rPr>
              <a:t>?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6" name="10-конечная звезда 5"/>
          <p:cNvSpPr/>
          <p:nvPr/>
        </p:nvSpPr>
        <p:spPr>
          <a:xfrm>
            <a:off x="2555776" y="2420888"/>
            <a:ext cx="3528392" cy="2088232"/>
          </a:xfrm>
          <a:prstGeom prst="star10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Кто же победил?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31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 animBg="1"/>
      <p:bldP spid="23" grpId="0"/>
      <p:bldP spid="24" grpId="0" animBg="1"/>
      <p:bldP spid="11" grpId="0"/>
      <p:bldP spid="12" grpId="0" animBg="1"/>
      <p:bldP spid="13" grpId="0"/>
      <p:bldP spid="14" grpId="0" animBg="1"/>
      <p:bldP spid="15" grpId="0"/>
      <p:bldP spid="18" grpId="0" animBg="1"/>
      <p:bldP spid="19" grpId="0"/>
      <p:bldP spid="20" grpId="0" animBg="1"/>
      <p:bldP spid="26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78217"/>
            <a:ext cx="9036496" cy="17590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49117"/>
            <a:ext cx="8640960" cy="1923899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rot="7998327" flipH="1">
            <a:off x="1155411" y="5239896"/>
            <a:ext cx="1000529" cy="133286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5661248"/>
            <a:ext cx="126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Не лидер мнений!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3323361" flipH="1">
            <a:off x="1116623" y="712102"/>
            <a:ext cx="1298539" cy="138396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75657" y="126876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Царь! 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rot="4067544" flipH="1">
            <a:off x="3379699" y="162342"/>
            <a:ext cx="1298539" cy="161895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07904" y="84774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Время! 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 rot="4067544" flipH="1">
            <a:off x="813107" y="3094535"/>
            <a:ext cx="1298539" cy="161895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41312" y="377993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Адвокат! 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rot="4067544" flipH="1">
            <a:off x="3045355" y="3022526"/>
            <a:ext cx="1298539" cy="161895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Прошел год и 8 месяцев! </a:t>
            </a:r>
            <a:endParaRPr lang="en-US" sz="1200" dirty="0">
              <a:latin typeface="Palatino Linotype"/>
              <a:cs typeface="Palatino Linotype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 rot="7998327" flipH="1">
            <a:off x="5912329" y="5231957"/>
            <a:ext cx="1135764" cy="140330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940153" y="5631631"/>
            <a:ext cx="126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Palatino Linotype"/>
                <a:cs typeface="Palatino Linotype"/>
              </a:rPr>
              <a:t>Наказание от души!</a:t>
            </a:r>
            <a:endParaRPr lang="en-US" sz="12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1618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6" y="4477443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132856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Четко определитесь, атакуете вы или защищаетесь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Адвокат бренда – элемент защиты, но может атаковать с целью защиты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Лидер мнений может и защищаться и атаковать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Лидер мнений может родиться внутри дискуссии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Слаженная команда лучше лидера мнений без команды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Анализируйте территорию боевых действий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Анализируйте охват и потенциальный охват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Не всегда нужно отвечать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latin typeface="Palatino Linotype"/>
                <a:cs typeface="Palatino Linotype"/>
              </a:rPr>
              <a:t>Решение «не отвечать» нужно принимать</a:t>
            </a:r>
          </a:p>
          <a:p>
            <a:endParaRPr lang="ru-RU" dirty="0" smtClean="0">
              <a:latin typeface="Palatino Linotype"/>
              <a:cs typeface="Palatino Linotype"/>
            </a:endParaRPr>
          </a:p>
          <a:p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105273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/>
                <a:cs typeface="Palatino Linotype"/>
              </a:rPr>
              <a:t>Несколько правил</a:t>
            </a:r>
            <a:endParaRPr lang="en-US" sz="24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56274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mp\Dropbox\Work\Digital Guru\Reputation Guru презентация PowerPoint паттер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6" y="4477443"/>
            <a:ext cx="2383127" cy="21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emp\Dropbox\Work\Digital Guru\Reputation Guru логотип горизонтальный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" y="442100"/>
            <a:ext cx="1944217" cy="6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7864" y="332657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 1992 году Президент Буш отказывался от дебатов с Клинтоном. Целую неделю человек в огромном желтом костюме цыпленка с табличкой "</a:t>
            </a:r>
            <a:r>
              <a:rPr lang="ru-RU" sz="1200" dirty="0" err="1"/>
              <a:t>Chicken</a:t>
            </a:r>
            <a:r>
              <a:rPr lang="ru-RU" sz="1200" dirty="0"/>
              <a:t> </a:t>
            </a:r>
            <a:r>
              <a:rPr lang="ru-RU" sz="1200" dirty="0" err="1"/>
              <a:t>George</a:t>
            </a:r>
            <a:r>
              <a:rPr lang="ru-RU" sz="1200" dirty="0"/>
              <a:t> </a:t>
            </a:r>
            <a:r>
              <a:rPr lang="ru-RU" sz="1200" dirty="0" err="1"/>
              <a:t>Won't</a:t>
            </a:r>
            <a:r>
              <a:rPr lang="ru-RU" sz="1200" dirty="0"/>
              <a:t> </a:t>
            </a:r>
            <a:r>
              <a:rPr lang="ru-RU" sz="1200" dirty="0" err="1"/>
              <a:t>Debate</a:t>
            </a:r>
            <a:r>
              <a:rPr lang="ru-RU" sz="1200" dirty="0"/>
              <a:t>" (Цыпленок-Джордж не хочет вести дебаты) преследовал Буша, его снимали камеры и вопрос неучастия в дебатах раздувался СМИ. </a:t>
            </a:r>
            <a:endParaRPr lang="ru-RU" sz="1200" dirty="0" smtClean="0">
              <a:latin typeface="Palatino Linotype"/>
              <a:cs typeface="Palatino Linotype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340768"/>
            <a:ext cx="4032448" cy="269906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429000"/>
            <a:ext cx="3111376" cy="321605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70" y="3501009"/>
            <a:ext cx="4686379" cy="3132708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1916834"/>
            <a:ext cx="5474320" cy="428288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1412776"/>
            <a:ext cx="6287492" cy="47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26864</TotalTime>
  <Words>471</Words>
  <Application>Microsoft Macintosh PowerPoint</Application>
  <PresentationFormat>Экран (4:3)</PresentationFormat>
  <Paragraphs>168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 эффективности  продвижения сайта</dc:title>
  <dc:creator>Digital Guru</dc:creator>
  <cp:keywords>Digital Guru;презентация</cp:keywords>
  <cp:lastModifiedBy>sidorin Сидорин</cp:lastModifiedBy>
  <cp:revision>211</cp:revision>
  <dcterms:created xsi:type="dcterms:W3CDTF">2012-08-03T14:43:42Z</dcterms:created>
  <dcterms:modified xsi:type="dcterms:W3CDTF">2013-10-15T04:24:23Z</dcterms:modified>
</cp:coreProperties>
</file>